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3"/>
  </p:notesMasterIdLst>
  <p:sldIdLst>
    <p:sldId id="318" r:id="rId2"/>
    <p:sldId id="332" r:id="rId3"/>
    <p:sldId id="319" r:id="rId4"/>
    <p:sldId id="327" r:id="rId5"/>
    <p:sldId id="322" r:id="rId6"/>
    <p:sldId id="323" r:id="rId7"/>
    <p:sldId id="324" r:id="rId8"/>
    <p:sldId id="325" r:id="rId9"/>
    <p:sldId id="326" r:id="rId10"/>
    <p:sldId id="328" r:id="rId11"/>
    <p:sldId id="331" r:id="rId12"/>
    <p:sldId id="291" r:id="rId13"/>
    <p:sldId id="306" r:id="rId14"/>
    <p:sldId id="312" r:id="rId15"/>
    <p:sldId id="294" r:id="rId16"/>
    <p:sldId id="295" r:id="rId17"/>
    <p:sldId id="296" r:id="rId18"/>
    <p:sldId id="297" r:id="rId19"/>
    <p:sldId id="299" r:id="rId20"/>
    <p:sldId id="307" r:id="rId21"/>
    <p:sldId id="31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11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BA4DEB-E0AA-4F86-A139-45CADC9C60EC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7DA89-37E8-4A00-90C2-89208086F1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98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7DA89-37E8-4A00-90C2-89208086F12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05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F7DA89-37E8-4A00-90C2-89208086F12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22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549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69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7416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33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84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8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33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725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8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332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87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E033B47D-15F4-4E2D-8062-69D81CF6A3D3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1B6A25A1-7965-459E-827C-F8BCC0564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36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95225" y="152400"/>
            <a:ext cx="8796375" cy="6553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7" name="Заглавие 6"/>
          <p:cNvSpPr>
            <a:spLocks noGrp="1"/>
          </p:cNvSpPr>
          <p:nvPr>
            <p:ph type="title"/>
          </p:nvPr>
        </p:nvSpPr>
        <p:spPr>
          <a:xfrm>
            <a:off x="2590800" y="2169994"/>
            <a:ext cx="4648200" cy="725606"/>
          </a:xfr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>
            <a:normAutofit fontScale="90000"/>
          </a:bodyPr>
          <a:lstStyle/>
          <a:p>
            <a: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</a:t>
            </a:r>
            <a:r>
              <a:rPr lang="bg-BG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bg-BG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к</a:t>
            </a:r>
            <a:r>
              <a:rPr lang="bg-BG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 </a:t>
            </a:r>
            <a:r>
              <a:rPr lang="bg-BG" b="1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 </a:t>
            </a:r>
            <a:r>
              <a:rPr lang="bg-BG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</a:t>
            </a:r>
            <a:r>
              <a:rPr lang="bg-BG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</a:t>
            </a:r>
            <a:r>
              <a:rPr lang="bg-BG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н</a:t>
            </a:r>
            <a:r>
              <a:rPr lang="bg-BG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и </a:t>
            </a:r>
            <a:r>
              <a:rPr lang="bg-BG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</a:t>
            </a:r>
            <a:r>
              <a:rPr lang="bg-BG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а</a:t>
            </a:r>
            <a:r>
              <a:rPr lang="bg-BG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у</a:t>
            </a:r>
            <a:r>
              <a:rPr lang="bg-BG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с</a:t>
            </a:r>
            <a:r>
              <a:rPr lang="bg-B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bg-B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onotype Corsiva" panose="03010101010201010101" pitchFamily="66" charset="0"/>
              </a:rPr>
            </a:br>
            <a:r>
              <a:rPr lang="bg-B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bg-BG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</a:br>
            <a:endParaRPr lang="bg-B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0" name="Заглавие 1"/>
          <p:cNvSpPr txBox="1">
            <a:spLocks/>
          </p:cNvSpPr>
          <p:nvPr/>
        </p:nvSpPr>
        <p:spPr>
          <a:xfrm>
            <a:off x="2606348" y="1676400"/>
            <a:ext cx="838201" cy="4935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bg-BG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Заглавие 1"/>
          <p:cNvSpPr txBox="1">
            <a:spLocks/>
          </p:cNvSpPr>
          <p:nvPr/>
        </p:nvSpPr>
        <p:spPr>
          <a:xfrm>
            <a:off x="5079634" y="1676400"/>
            <a:ext cx="838201" cy="49359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bg-BG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Заглавие 6"/>
          <p:cNvSpPr txBox="1">
            <a:spLocks/>
          </p:cNvSpPr>
          <p:nvPr/>
        </p:nvSpPr>
        <p:spPr>
          <a:xfrm>
            <a:off x="685800" y="5602406"/>
            <a:ext cx="798394" cy="3571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onotype Corsiva" panose="03010101010201010101" pitchFamily="66" charset="0"/>
              </a:rPr>
            </a:br>
            <a: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</a:br>
            <a:endParaRPr lang="bg-B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5" name="Заглавие 6"/>
          <p:cNvSpPr txBox="1">
            <a:spLocks/>
          </p:cNvSpPr>
          <p:nvPr/>
        </p:nvSpPr>
        <p:spPr>
          <a:xfrm>
            <a:off x="685801" y="5959521"/>
            <a:ext cx="3047146" cy="3730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4800" b="1" dirty="0" smtClean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   </a:t>
            </a:r>
            <a:r>
              <a:rPr lang="bg-BG" sz="3200" b="1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ТОМОВА</a:t>
            </a:r>
            <a:endParaRPr lang="bg-BG" sz="3200" b="1" dirty="0">
              <a:ln w="0"/>
              <a:solidFill>
                <a:schemeClr val="accent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7" name="Заглавие 6"/>
          <p:cNvSpPr txBox="1">
            <a:spLocks/>
          </p:cNvSpPr>
          <p:nvPr/>
        </p:nvSpPr>
        <p:spPr>
          <a:xfrm>
            <a:off x="5638800" y="5959520"/>
            <a:ext cx="2877404" cy="37303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3200" b="1" dirty="0" smtClean="0">
                <a:ln/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МЕЧТАНОВА</a:t>
            </a:r>
            <a:endParaRPr lang="bg-BG" sz="3200" b="1" dirty="0">
              <a:ln/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18" name="Заглавие 6"/>
          <p:cNvSpPr txBox="1">
            <a:spLocks/>
          </p:cNvSpPr>
          <p:nvPr/>
        </p:nvSpPr>
        <p:spPr>
          <a:xfrm>
            <a:off x="5635388" y="5636518"/>
            <a:ext cx="689212" cy="35711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rmAutofit fontScale="25000" lnSpcReduction="2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onotype Corsiva" panose="03010101010201010101" pitchFamily="66" charset="0"/>
              </a:rPr>
              <a:t/>
            </a:r>
            <a:b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Monotype Corsiva" panose="03010101010201010101" pitchFamily="66" charset="0"/>
              </a:rPr>
            </a:br>
            <a: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bg-BG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Arial Black" panose="020B0A04020102020204" pitchFamily="34" charset="0"/>
              </a:rPr>
            </a:br>
            <a:endParaRPr lang="bg-B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639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90600" y="1219200"/>
            <a:ext cx="7239000" cy="4191000"/>
          </a:xfrm>
          <a:solidFill>
            <a:schemeClr val="accent2">
              <a:lumMod val="75000"/>
            </a:schemeClr>
          </a:solidFill>
          <a:ln w="76200">
            <a:solidFill>
              <a:schemeClr val="accent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Нашият стремеж </a:t>
            </a:r>
            <a:r>
              <a:rPr lang="ru-RU" sz="2400" i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децата да се </a:t>
            </a:r>
            <a: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чувстват</a:t>
            </a:r>
            <a:b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спокойни и обичани докато порастват и израстват в нашата детска градина. </a:t>
            </a:r>
            <a: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 </a:t>
            </a:r>
            <a:r>
              <a:rPr lang="ru-RU" sz="2400" i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участват в различни развлекателни, образователни и спортни дейности, които допринасят за тяхното цялостно възпитание, познания и социално развитие.</a:t>
            </a:r>
            <a:br>
              <a:rPr lang="ru-RU" sz="2400" i="1" dirty="0">
                <a:ln w="0"/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960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04800"/>
            <a:ext cx="8305800" cy="62293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14722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91" y="838200"/>
            <a:ext cx="4000499" cy="5334000"/>
          </a:xfrm>
          <a:prstGeom prst="ellipse">
            <a:avLst/>
          </a:prstGeom>
          <a:ln w="63500" cap="rnd">
            <a:solidFill>
              <a:schemeClr val="accent3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174" y="457200"/>
            <a:ext cx="4318002" cy="3238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Контейнер за съдържание 8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802" y="4343400"/>
            <a:ext cx="4902198" cy="2205989"/>
          </a:xfrm>
          <a:prstGeom prst="ellipse">
            <a:avLst/>
          </a:prstGeom>
          <a:ln w="63500" cap="rnd">
            <a:solidFill>
              <a:schemeClr val="accent3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3615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89" r="15789"/>
          <a:stretch/>
        </p:blipFill>
        <p:spPr>
          <a:xfrm>
            <a:off x="608035" y="384600"/>
            <a:ext cx="3506766" cy="34168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665" y="610737"/>
            <a:ext cx="3997088" cy="26647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97" y="3944772"/>
            <a:ext cx="3868003" cy="25786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82" r="4496" b="7705"/>
          <a:stretch/>
        </p:blipFill>
        <p:spPr>
          <a:xfrm>
            <a:off x="4552665" y="3856439"/>
            <a:ext cx="4318078" cy="266700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137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8600" y="1066800"/>
            <a:ext cx="3860801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39153" y="713628"/>
            <a:ext cx="3006771" cy="22550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267200" y="3581400"/>
            <a:ext cx="3962400" cy="2971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7819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онтейнер за съдържание 2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7"/>
          <a:stretch/>
        </p:blipFill>
        <p:spPr>
          <a:xfrm>
            <a:off x="228600" y="1078646"/>
            <a:ext cx="4061220" cy="488518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1219200"/>
            <a:ext cx="5163609" cy="46040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97398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61" y="304800"/>
            <a:ext cx="4320677" cy="30561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Контейнер за съдържание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762000"/>
            <a:ext cx="3645693" cy="4860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Картина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1" y="3505201"/>
            <a:ext cx="2514600" cy="305920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624081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66800" y="257005"/>
            <a:ext cx="3481734" cy="26113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01838" y="4463660"/>
            <a:ext cx="2463801" cy="184785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40767" y="607438"/>
            <a:ext cx="3585945" cy="28850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3" r="23334"/>
          <a:stretch/>
        </p:blipFill>
        <p:spPr>
          <a:xfrm rot="5400000">
            <a:off x="1223369" y="2414057"/>
            <a:ext cx="3396777" cy="47767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870257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881" y="258851"/>
            <a:ext cx="3474949" cy="34749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932469"/>
            <a:ext cx="3565525" cy="267414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Картина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984"/>
          <a:stretch/>
        </p:blipFill>
        <p:spPr>
          <a:xfrm>
            <a:off x="4267200" y="258851"/>
            <a:ext cx="2571750" cy="29494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Картина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94" r="26468"/>
          <a:stretch/>
        </p:blipFill>
        <p:spPr>
          <a:xfrm>
            <a:off x="6096000" y="3352800"/>
            <a:ext cx="2607984" cy="32538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41734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47" y="3886200"/>
            <a:ext cx="3429000" cy="2571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894" y="609600"/>
            <a:ext cx="4171949" cy="5562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9100" y="800100"/>
            <a:ext cx="3352800" cy="25146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3979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373588" y="533400"/>
            <a:ext cx="6404779" cy="533400"/>
          </a:xfrm>
          <a:prstGeom prst="rect">
            <a:avLst/>
          </a:prstGeom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bg-BG" sz="2800" b="1" spc="50" dirty="0">
                <a:ln w="11430"/>
                <a:gradFill>
                  <a:gsLst>
                    <a:gs pos="25000">
                      <a:srgbClr val="F96A1B">
                        <a:satMod val="155000"/>
                      </a:srgbClr>
                    </a:gs>
                    <a:gs pos="100000">
                      <a:srgbClr val="F96A1B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СЕДМИЧНА ПРОГРАМА</a:t>
            </a:r>
            <a:endParaRPr lang="en-US" sz="2800" b="1" spc="50" dirty="0">
              <a:ln w="11430"/>
              <a:gradFill>
                <a:gsLst>
                  <a:gs pos="25000">
                    <a:srgbClr val="F96A1B">
                      <a:satMod val="155000"/>
                    </a:srgbClr>
                  </a:gs>
                  <a:gs pos="100000">
                    <a:srgbClr val="F96A1B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Контейнер за съдържание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6835643"/>
              </p:ext>
            </p:extLst>
          </p:nvPr>
        </p:nvGraphicFramePr>
        <p:xfrm>
          <a:off x="269485" y="1600200"/>
          <a:ext cx="8612983" cy="5041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9559"/>
                <a:gridCol w="1768356"/>
                <a:gridCol w="1768356"/>
                <a:gridCol w="1768356"/>
                <a:gridCol w="1768356"/>
              </a:tblGrid>
              <a:tr h="49659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Понеделник</a:t>
                      </a:r>
                      <a:endParaRPr lang="bg-BG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Вторник</a:t>
                      </a:r>
                      <a:endParaRPr lang="bg-BG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Сряда</a:t>
                      </a:r>
                      <a:endParaRPr lang="bg-BG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Четвъртък</a:t>
                      </a:r>
                      <a:endParaRPr lang="bg-BG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 Петък</a:t>
                      </a:r>
                      <a:endParaRPr lang="bg-BG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8017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Околен свят </a:t>
                      </a:r>
                      <a:endParaRPr lang="bg-BG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Български език и литература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Български език и литература</a:t>
                      </a:r>
                      <a:endParaRPr lang="bg-BG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Околен </a:t>
                      </a: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свят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Български </a:t>
                      </a: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език и литература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3645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bg-BG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Конструиране и технологии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Изобразително изкуство</a:t>
                      </a:r>
                      <a:endParaRPr lang="bg-BG" sz="16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12551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bg-BG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Музика</a:t>
                      </a:r>
                      <a:endParaRPr lang="bg-BG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Музика 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507757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СЛЕДОБЕД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5493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4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 култура</a:t>
                      </a:r>
                      <a:endParaRPr lang="bg-BG" sz="14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Конструиране и технологии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 култура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Изобразително изкуство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6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 култура</a:t>
                      </a:r>
                      <a:endParaRPr lang="bg-BG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56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57400" y="304800"/>
            <a:ext cx="4876800" cy="533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g-BG" sz="2800" dirty="0" smtClean="0">
                <a:latin typeface="Times New Roman" pitchFamily="18" charset="0"/>
                <a:cs typeface="Times New Roman" pitchFamily="18" charset="0"/>
              </a:rPr>
              <a:t>Дневен режим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914400"/>
            <a:ext cx="8077200" cy="57150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spcBef>
                <a:spcPts val="0"/>
              </a:spcBef>
            </a:pPr>
            <a:r>
              <a:rPr lang="ru-RU" sz="1600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7.00 – 8.30	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Прием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 Дейности по избор на децата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8.30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8.45	Утринна гимнастика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8.45-9.00                  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Закуска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9.00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10.00	Основни форми на педагогическо </a:t>
            </a:r>
            <a:r>
              <a:rPr lang="en-US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взаимодействие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10.00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10.20	Подкрепителна закуска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10.20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12.00  Допълнителни форми на педагогическо 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взаимодействие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12.00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12.30	Обяд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12.30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15.30	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Следобеден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сън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15.30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16.00	Раздвижване и закуска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16.00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17.00	Основни форми на педагогическо        взаимодействие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Допълнителни форми на педагогическо взаимодействие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endParaRPr lang="ru-RU" b="0" dirty="0" smtClean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17.00 </a:t>
            </a: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– 18.00	Дейности по избор на децата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  <a:p>
            <a:pPr>
              <a:spcBef>
                <a:spcPts val="0"/>
              </a:spcBef>
            </a:pPr>
            <a:r>
              <a:rPr lang="ru-RU" b="0" dirty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                                  Изпращане на </a:t>
            </a:r>
            <a:r>
              <a:rPr lang="ru-RU" b="0" dirty="0" smtClean="0">
                <a:solidFill>
                  <a:schemeClr val="tx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децата</a:t>
            </a:r>
            <a:endParaRPr lang="en-US" b="0" dirty="0">
              <a:solidFill>
                <a:schemeClr val="tx1"/>
              </a:solidFill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802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5800" y="990600"/>
            <a:ext cx="7772399" cy="5703745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362200" y="370156"/>
            <a:ext cx="4495800" cy="4572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bg-BG" sz="2700" b="1" dirty="0">
                <a:solidFill>
                  <a:srgbClr val="434342"/>
                </a:solidFill>
                <a:latin typeface="Times New Roman" pitchFamily="18" charset="0"/>
                <a:cs typeface="Times New Roman" pitchFamily="18" charset="0"/>
              </a:rPr>
              <a:t>ПРАВИЛА НА ГРУПАТА</a:t>
            </a:r>
            <a:endParaRPr lang="en-US" dirty="0"/>
          </a:p>
        </p:txBody>
      </p:sp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141" y="2934089"/>
            <a:ext cx="2255716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0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435" y="304800"/>
            <a:ext cx="8172060" cy="9144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bg-BG" sz="2400" dirty="0" smtClean="0">
                <a:solidFill>
                  <a:schemeClr val="tx1"/>
                </a:solidFill>
                <a:latin typeface="Times New Roman"/>
                <a:ea typeface="Calibri"/>
              </a:rPr>
              <a:t>Използваме </a:t>
            </a:r>
            <a:r>
              <a:rPr lang="bg-BG" sz="2400" dirty="0">
                <a:solidFill>
                  <a:schemeClr val="tx1"/>
                </a:solidFill>
                <a:latin typeface="Times New Roman"/>
                <a:ea typeface="Calibri"/>
              </a:rPr>
              <a:t>книжките по програмна система </a:t>
            </a:r>
            <a:r>
              <a:rPr lang="bg-BG" sz="2400" dirty="0" smtClean="0">
                <a:solidFill>
                  <a:schemeClr val="tx1"/>
                </a:solidFill>
                <a:latin typeface="Times New Roman"/>
                <a:ea typeface="Calibri"/>
              </a:rPr>
              <a:t>„Чуден свят” </a:t>
            </a:r>
            <a:br>
              <a:rPr lang="bg-BG" sz="2400" dirty="0" smtClean="0">
                <a:solidFill>
                  <a:schemeClr val="tx1"/>
                </a:solidFill>
                <a:latin typeface="Times New Roman"/>
                <a:ea typeface="Calibri"/>
              </a:rPr>
            </a:br>
            <a:r>
              <a:rPr lang="bg-BG" sz="2400" dirty="0" smtClean="0">
                <a:solidFill>
                  <a:schemeClr val="tx1"/>
                </a:solidFill>
                <a:latin typeface="Times New Roman"/>
                <a:ea typeface="Calibri"/>
              </a:rPr>
              <a:t>на издателство Просвета.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9752" y="4114800"/>
            <a:ext cx="1847850" cy="2476500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3155" y="1487479"/>
            <a:ext cx="1847850" cy="247650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1487479"/>
            <a:ext cx="1847850" cy="2476500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45" y="1487479"/>
            <a:ext cx="1847850" cy="2476500"/>
          </a:xfrm>
          <a:prstGeom prst="rect">
            <a:avLst/>
          </a:prstGeom>
        </p:spPr>
      </p:pic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476" y="4114800"/>
            <a:ext cx="1847850" cy="2476500"/>
          </a:xfrm>
          <a:prstGeom prst="rect">
            <a:avLst/>
          </a:prstGeom>
        </p:spPr>
      </p:pic>
      <p:pic>
        <p:nvPicPr>
          <p:cNvPr id="10" name="Картина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200" y="4114800"/>
            <a:ext cx="1847850" cy="2476500"/>
          </a:xfrm>
          <a:prstGeom prst="rect">
            <a:avLst/>
          </a:prstGeom>
        </p:spPr>
      </p:pic>
      <p:pic>
        <p:nvPicPr>
          <p:cNvPr id="11" name="Картина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1435" y="1487479"/>
            <a:ext cx="1838325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328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6750" y="76200"/>
            <a:ext cx="7772400" cy="21336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g-BG" sz="1600" b="1" dirty="0" smtClean="0">
                <a:latin typeface="Times New Roman"/>
                <a:ea typeface="Times New Roman"/>
              </a:rPr>
              <a:t/>
            </a:r>
            <a:br>
              <a:rPr lang="bg-BG" sz="1600" b="1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1600" dirty="0" smtClean="0">
                <a:latin typeface="Times New Roman"/>
                <a:ea typeface="Times New Roman"/>
              </a:rPr>
              <a:t/>
            </a:r>
            <a:br>
              <a:rPr lang="bg-BG" sz="1600" dirty="0" smtClean="0">
                <a:latin typeface="Times New Roman"/>
                <a:ea typeface="Times New Roman"/>
              </a:rPr>
            </a:br>
            <a:r>
              <a:rPr lang="bg-BG" sz="1600" dirty="0">
                <a:latin typeface="Times New Roman"/>
                <a:ea typeface="Times New Roman"/>
              </a:rPr>
              <a:t/>
            </a:r>
            <a:br>
              <a:rPr lang="bg-BG" sz="1600" dirty="0">
                <a:latin typeface="Times New Roman"/>
                <a:ea typeface="Times New Roman"/>
              </a:rPr>
            </a:br>
            <a:r>
              <a:rPr lang="bg-BG" sz="2000" dirty="0" smtClean="0">
                <a:solidFill>
                  <a:schemeClr val="tx1"/>
                </a:solidFill>
              </a:rPr>
              <a:t>МИНИПРОЕКТ</a:t>
            </a:r>
            <a:r>
              <a:rPr lang="bg-BG" sz="2000" dirty="0">
                <a:solidFill>
                  <a:schemeClr val="tx1"/>
                </a:solidFill>
              </a:rPr>
              <a:t/>
            </a:r>
            <a:br>
              <a:rPr lang="bg-BG" sz="2000" dirty="0">
                <a:solidFill>
                  <a:schemeClr val="tx1"/>
                </a:solidFill>
              </a:rPr>
            </a:br>
            <a:r>
              <a:rPr lang="bg-BG" sz="1600" dirty="0">
                <a:solidFill>
                  <a:schemeClr val="tx1"/>
                </a:solidFill>
              </a:rPr>
              <a:t/>
            </a:r>
            <a:br>
              <a:rPr lang="bg-BG" sz="1600" dirty="0">
                <a:solidFill>
                  <a:schemeClr val="tx1"/>
                </a:solidFill>
              </a:rPr>
            </a:br>
            <a:r>
              <a:rPr lang="bg-BG" sz="1600" dirty="0">
                <a:solidFill>
                  <a:schemeClr val="tx1"/>
                </a:solidFill>
              </a:rPr>
              <a:t> </a:t>
            </a:r>
            <a:br>
              <a:rPr lang="bg-BG" sz="1600" dirty="0">
                <a:solidFill>
                  <a:schemeClr val="tx1"/>
                </a:solidFill>
              </a:rPr>
            </a:br>
            <a:r>
              <a:rPr lang="bg-BG" sz="1600" dirty="0">
                <a:solidFill>
                  <a:schemeClr val="tx1"/>
                </a:solidFill>
              </a:rPr>
              <a:t>ВРЕМЕТРАЕНЕ:   една учебна година – от октомври 2023 г. до май 2024 г.</a:t>
            </a:r>
            <a:br>
              <a:rPr lang="bg-BG" sz="1600" dirty="0">
                <a:solidFill>
                  <a:schemeClr val="tx1"/>
                </a:solidFill>
              </a:rPr>
            </a:br>
            <a:r>
              <a:rPr lang="bg-BG" sz="1600" dirty="0">
                <a:solidFill>
                  <a:schemeClr val="tx1"/>
                </a:solidFill>
              </a:rPr>
              <a:t> </a:t>
            </a:r>
            <a:br>
              <a:rPr lang="bg-BG" sz="1600" dirty="0">
                <a:solidFill>
                  <a:schemeClr val="tx1"/>
                </a:solidFill>
              </a:rPr>
            </a:br>
            <a:r>
              <a:rPr lang="bg-BG" sz="1600" dirty="0">
                <a:solidFill>
                  <a:schemeClr val="tx1"/>
                </a:solidFill>
              </a:rPr>
              <a:t>ГРУПА:  </a:t>
            </a:r>
            <a:r>
              <a:rPr lang="bg-BG" sz="1600" i="1" dirty="0">
                <a:solidFill>
                  <a:schemeClr val="tx1"/>
                </a:solidFill>
              </a:rPr>
              <a:t>„ Мики и Мини Маус”</a:t>
            </a:r>
            <a:r>
              <a:rPr lang="bg-BG" sz="1600" dirty="0">
                <a:solidFill>
                  <a:schemeClr val="tx1"/>
                </a:solidFill>
              </a:rPr>
              <a:t/>
            </a:r>
            <a:br>
              <a:rPr lang="bg-BG" sz="1600" dirty="0">
                <a:solidFill>
                  <a:schemeClr val="tx1"/>
                </a:solidFill>
              </a:rPr>
            </a:br>
            <a:r>
              <a:rPr lang="bg-BG" sz="1600" dirty="0">
                <a:solidFill>
                  <a:schemeClr val="tx1"/>
                </a:solidFill>
              </a:rPr>
              <a:t> </a:t>
            </a:r>
            <a:br>
              <a:rPr lang="bg-BG" sz="1600" dirty="0">
                <a:solidFill>
                  <a:schemeClr val="tx1"/>
                </a:solidFill>
              </a:rPr>
            </a:br>
            <a:r>
              <a:rPr lang="bg-BG" sz="1600" dirty="0" smtClean="0">
                <a:solidFill>
                  <a:schemeClr val="tx1"/>
                </a:solidFill>
              </a:rPr>
              <a:t>ПЕДАГОЗИ</a:t>
            </a:r>
            <a:r>
              <a:rPr lang="bg-BG" sz="1600" dirty="0">
                <a:solidFill>
                  <a:schemeClr val="tx1"/>
                </a:solidFill>
              </a:rPr>
              <a:t>:   И. Томова , Л</a:t>
            </a:r>
            <a:r>
              <a:rPr lang="bg-BG" sz="1600" dirty="0" smtClean="0">
                <a:solidFill>
                  <a:schemeClr val="tx1"/>
                </a:solidFill>
              </a:rPr>
              <a:t>. Мечтанова</a:t>
            </a:r>
            <a:r>
              <a:rPr lang="bg-BG" sz="1600" dirty="0">
                <a:solidFill>
                  <a:schemeClr val="tx1"/>
                </a:solidFill>
              </a:rPr>
              <a:t/>
            </a:r>
            <a:br>
              <a:rPr lang="bg-BG" sz="1600" dirty="0">
                <a:solidFill>
                  <a:schemeClr val="tx1"/>
                </a:solidFill>
              </a:rPr>
            </a:b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" y="2362200"/>
            <a:ext cx="8572500" cy="4191000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2600" b="1" dirty="0">
                <a:solidFill>
                  <a:schemeClr val="tx1"/>
                </a:solidFill>
                <a:latin typeface="Times New Roman"/>
                <a:ea typeface="Times New Roman"/>
              </a:rPr>
              <a:t>Име на проекта</a:t>
            </a:r>
            <a:r>
              <a:rPr lang="ru-RU" sz="24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 Българският фолклор през детските очи „</a:t>
            </a:r>
            <a:endParaRPr lang="bg-BG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bg-BG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ТЕМАТИЧНА НАСОЧЕНОСТ: 	</a:t>
            </a: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да се запознаят с характерната образност на различните фолклорни области, багри и форми от българския бит</a:t>
            </a:r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да </a:t>
            </a:r>
            <a:r>
              <a:rPr lang="bg-BG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 възпита у децата чувството за национална принадлежност. Нужно е да получат знания за различните обредни и ритуални игрови дейности, посветени на християнските празници.</a:t>
            </a:r>
            <a:r>
              <a:rPr lang="bg-BG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1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Става </a:t>
            </a:r>
            <a:r>
              <a:rPr lang="bg-BG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дума за музика и народно изкуство и най-вече за песента и танца, за словесния фолклор в цялото му многообразие - от приказката до пословицата и поговорката - и за пластичното изкуство, което откриваме най-вече в шевицата, в каменната пластика, в дърворезбата, в изображенията върху хляба.</a:t>
            </a:r>
          </a:p>
          <a:p>
            <a:pPr algn="just"/>
            <a:r>
              <a:rPr lang="bg-BG" sz="1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Малките творци да се научат да претворяват  характерни елементи на българската шевица в декоративни пана, фризове, украси за килими, стомни, вази, свещници с  природни и подръчни материали /семена, текстил, кожа, мъниста/. Да създават уникални апликации, сувенири, поздравителни картички, кукерски маски.</a:t>
            </a:r>
          </a:p>
        </p:txBody>
      </p:sp>
    </p:spTree>
    <p:extLst>
      <p:ext uri="{BB962C8B-B14F-4D97-AF65-F5344CB8AC3E}">
        <p14:creationId xmlns:p14="http://schemas.microsoft.com/office/powerpoint/2010/main" val="25830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28600"/>
            <a:ext cx="8686800" cy="640080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bg-BG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ЦЕЛИ:</a:t>
            </a:r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 и пресъздаване на българския фолклор през детските очи.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Създаване на условия децата да проявяват любов към родния край, уважение към традициите на своя народ и на труда;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Формиране на социално-морално, психическо здраве на децата</a:t>
            </a:r>
          </a:p>
          <a:p>
            <a:pPr algn="just"/>
            <a:r>
              <a:rPr lang="bg-BG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23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bg-BG" sz="23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23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 с българските символи</a:t>
            </a:r>
            <a:r>
              <a:rPr lang="bg-BG" sz="23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традициите </a:t>
            </a:r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обичаите 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приобщаване към музикалния, песенен и танцов фолклор и развиване на</a:t>
            </a:r>
          </a:p>
          <a:p>
            <a:pPr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певчески, танцови и артистични умения;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усвояване на достъпни манипулативни действия и практически умения за работа</a:t>
            </a:r>
          </a:p>
          <a:p>
            <a:pPr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различни материали;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придобиване на знания и сръчности за приложни дейности чрез запознаване и</a:t>
            </a:r>
          </a:p>
          <a:p>
            <a:pPr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практикуване на стари занаяти: тъкачество, грънчарство, свещолеене, сапунолеене,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рисуване върху водна повърхност - техника „Ебру“;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овладяване на умения за работа с инструменти за обработване на материали,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осмисляне на технологичните процеси и последователността на действията;</a:t>
            </a:r>
          </a:p>
          <a:p>
            <a:pPr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овладяване на езиково-говорните норми в българския книжовен език чрез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разучаване и пресъздаване на приказки, предания и легенди, усвояване на елементарни кулинарни умения;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съхраняване и развиване на културната идентичност на децата </a:t>
            </a:r>
          </a:p>
          <a:p>
            <a:pPr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създаване на по-голяма увереност и по-добро самочувствие;</a:t>
            </a:r>
          </a:p>
          <a:p>
            <a:pPr lvl="0" algn="just"/>
            <a:r>
              <a:rPr lang="bg-BG" sz="2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стимулиране на толерантност и сътрудничество, работа с родителите  за по-голяма заинтересованост към образователно-възпитателния процес и допълнителните дейности в детската градина.</a:t>
            </a:r>
          </a:p>
          <a:p>
            <a:pPr marL="514350" indent="-514350">
              <a:buFont typeface="+mj-lt"/>
              <a:buAutoNum type="arabicPeriod"/>
            </a:pP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469571" y="1371600"/>
            <a:ext cx="6934200" cy="2667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68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76200"/>
            <a:ext cx="8534400" cy="6553200"/>
          </a:xfrm>
        </p:spPr>
        <p:txBody>
          <a:bodyPr>
            <a:normAutofit fontScale="25000" lnSpcReduction="20000"/>
          </a:bodyPr>
          <a:lstStyle/>
          <a:p>
            <a:r>
              <a:rPr lang="bg-BG" b="1" dirty="0"/>
              <a:t> </a:t>
            </a:r>
            <a:endParaRPr lang="en-US" dirty="0"/>
          </a:p>
          <a:p>
            <a:pPr algn="just"/>
            <a:r>
              <a:rPr lang="bg-BG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</a:t>
            </a:r>
            <a:r>
              <a:rPr lang="bg-BG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6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 ситуации;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наблюдения;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разходки;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 и развлечения;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 в природата;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гледане на подходящи анимационни филмчета;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 с фолклорни песни и танци 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драматизиране на приказки, пресъздаване на характерни празници и обичаи,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запознаване с някои занаяти –леене на свещи, рисуване върху водна повърхност - техника „Ебру</a:t>
            </a:r>
            <a:r>
              <a:rPr lang="bg-BG" sz="6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“,</a:t>
            </a:r>
            <a:endParaRPr lang="bg-BG" sz="6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6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6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ПОЗИТИВНА </a:t>
            </a:r>
            <a:r>
              <a:rPr lang="bg-BG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r>
              <a:rPr lang="bg-BG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6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Оформяне на кътове и табла в групата, свързани с темата на </a:t>
            </a:r>
            <a:r>
              <a:rPr lang="bg-BG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минипроекта</a:t>
            </a:r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Информиране на обществената среда – родители и детски групи чрез социални мрежи и </a:t>
            </a:r>
            <a:r>
              <a:rPr lang="bg-BG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вайбър</a:t>
            </a:r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групи.</a:t>
            </a:r>
          </a:p>
          <a:p>
            <a:pPr algn="just"/>
            <a:r>
              <a:rPr lang="bg-BG" sz="6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ОЧАКВАНИ </a:t>
            </a:r>
            <a:r>
              <a:rPr lang="bg-BG" sz="6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РЕЗУЛТАТИ:</a:t>
            </a:r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да изградят положително отношение към традиционните </a:t>
            </a:r>
            <a:r>
              <a:rPr lang="bg-BG" sz="6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празници,като</a:t>
            </a:r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средство за съхраняване на духовната връзка между поколенията.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развият естетически вкус и изява на творческите им способности в продуктивна – художествена творческа дейност.</a:t>
            </a:r>
          </a:p>
          <a:p>
            <a:pPr lvl="0" algn="just"/>
            <a:r>
              <a:rPr lang="bg-BG" sz="6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възприемат и оценяват красотата около себе си, и да творят за и сред природата</a:t>
            </a:r>
          </a:p>
          <a:p>
            <a:pPr algn="just"/>
            <a:endParaRPr lang="en-US" sz="4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682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02326"/>
            <a:ext cx="8610600" cy="5815348"/>
          </a:xfrm>
        </p:spPr>
        <p:txBody>
          <a:bodyPr>
            <a:normAutofit fontScale="40000" lnSpcReduction="20000"/>
          </a:bodyPr>
          <a:lstStyle/>
          <a:p>
            <a:pPr algn="just"/>
            <a:endParaRPr lang="bg-BG" sz="3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Октомври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–”Български символи и значение” 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герб, </a:t>
            </a:r>
            <a:r>
              <a:rPr lang="bg-BG" sz="3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знаме,роза</a:t>
            </a:r>
            <a:endParaRPr lang="bg-BG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Ноември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„Български народни приказки”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  произведение  от  българската  народна  литература. Изразява отношението си към произведението и към постъпките на героите  от  него.  Преразказва  от  дадени  опорни  елементи  и драматизира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Декември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„Познай празника”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Показва готовност за включване в честването на значим и празници и  ги свързва  със съответните ритуали . Разбира и спазва основните </a:t>
            </a:r>
          </a:p>
          <a:p>
            <a:pPr algn="just"/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елементи  от  протокола  на  поведение  при  честване  на  фолклорни  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празници</a:t>
            </a:r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Януари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„Пей и танцувай с нас”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Заучаване на песента и стимулиране на интереса и желанието на  детето да пее. Импровизира танцови стъпки и движения на народна музика,  зададени  от  учителя.  Насърчаване  на  спонтанната  детска 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артистичност</a:t>
            </a:r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3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34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bg-BG" sz="3400" i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Февруари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„Народни мотиви”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Предава характерните особености и детайли от народните мотиви,  като   избира   различни   изобразителни   материали.  Използва декоративни елементи  и  съчетава  цветове  при  украса  на творби от областта на народното изкуство. Показва композиционни умения за подреждане и изобразяване на 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</a:t>
            </a:r>
            <a:endParaRPr lang="bg-BG" sz="29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Март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„Народно творчество”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  модел,  като  следва  инструкции  на  учителя,  използва  успешно ножица  за  рязане  по  права  линия  на  хартия  и  други материали. Съединява елементи чрез залепяне, нанизване и 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Април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„Български народни игри”</a:t>
            </a:r>
            <a:r>
              <a:rPr lang="en-US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Разучаване 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автентични  народни  игри  и  изпълняване  на  комбинации    от  двигателни действия . Различава положително и отрицателно в поведението на играчите</a:t>
            </a:r>
            <a:r>
              <a:rPr lang="bg-BG" sz="3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bg-BG" sz="3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sz="34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Май </a:t>
            </a:r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„Още от света на празничните приказки”- отбелязване на празниците от месеца.</a:t>
            </a:r>
          </a:p>
          <a:p>
            <a:pPr algn="just"/>
            <a:r>
              <a:rPr lang="bg-BG" sz="3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endParaRPr lang="en-US" sz="2900" dirty="0"/>
          </a:p>
          <a:p>
            <a:endParaRPr lang="en-US" dirty="0"/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8" y="-457200"/>
            <a:ext cx="7407282" cy="1359526"/>
          </a:xfrm>
          <a:prstGeom prst="rect">
            <a:avLst/>
          </a:prstGeom>
        </p:spPr>
      </p:pic>
      <p:sp>
        <p:nvSpPr>
          <p:cNvPr id="4" name="Правоъгълник 3"/>
          <p:cNvSpPr/>
          <p:nvPr/>
        </p:nvSpPr>
        <p:spPr>
          <a:xfrm>
            <a:off x="609600" y="304800"/>
            <a:ext cx="79629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ГОДИШНО  РАЗПРЕДЕЛЕНИЕ  НА  ТЕМИТЕ  ПО  МИНИПРОЕКТА</a:t>
            </a:r>
          </a:p>
        </p:txBody>
      </p:sp>
    </p:spTree>
    <p:extLst>
      <p:ext uri="{BB962C8B-B14F-4D97-AF65-F5344CB8AC3E}">
        <p14:creationId xmlns:p14="http://schemas.microsoft.com/office/powerpoint/2010/main" val="162406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371600" y="4953000"/>
            <a:ext cx="64008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Екип</a:t>
            </a:r>
            <a:r>
              <a:rPr lang="en-US" sz="29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Иванка Томова – учител</a:t>
            </a:r>
            <a:br>
              <a:rPr lang="bg-BG" sz="2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Людмила Мечтанова– учител</a:t>
            </a:r>
            <a:br>
              <a:rPr lang="bg-BG" sz="2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Райна Ангелова – помощник-възпитател</a:t>
            </a:r>
            <a:br>
              <a:rPr lang="bg-BG" sz="22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22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32063" y="1447800"/>
            <a:ext cx="8679873" cy="187743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g-BG" sz="2000" b="1" cap="all" dirty="0">
                <a:ln w="0"/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bg-BG" sz="2000" b="1" cap="all" dirty="0">
                <a:ln w="0"/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bg-BG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Доверието и уважението между </a:t>
            </a:r>
            <a:r>
              <a:rPr lang="bg-BG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родителите </a:t>
            </a:r>
          </a:p>
          <a:p>
            <a:pPr algn="ctr"/>
            <a:r>
              <a:rPr lang="bg-BG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bg-BG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нас учителите са определящи за формирането </a:t>
            </a:r>
            <a:endParaRPr lang="bg-BG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bg-BG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на </a:t>
            </a:r>
            <a:r>
              <a:rPr lang="bg-BG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успешна група!!!</a:t>
            </a:r>
            <a:br>
              <a:rPr lang="bg-BG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bg-BG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Гаранция за щастливо детство на децата ни!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27433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457200"/>
            <a:ext cx="8706540" cy="6172200"/>
          </a:xfrm>
          <a:prstGeom prst="rect">
            <a:avLst/>
          </a:prstGeom>
        </p:spPr>
      </p:pic>
      <p:sp>
        <p:nvSpPr>
          <p:cNvPr id="6" name="Заглавие 1"/>
          <p:cNvSpPr>
            <a:spLocks noGrp="1"/>
          </p:cNvSpPr>
          <p:nvPr>
            <p:ph type="title"/>
          </p:nvPr>
        </p:nvSpPr>
        <p:spPr>
          <a:xfrm>
            <a:off x="228600" y="1752600"/>
            <a:ext cx="8679873" cy="533400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ВИ!</a:t>
            </a:r>
            <a:endParaRPr lang="bg-BG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5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База">
  <a:themeElements>
    <a:clrScheme name="База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а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а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11863</TotalTime>
  <Words>178</Words>
  <Application>Microsoft Office PowerPoint</Application>
  <PresentationFormat>Презентация на цял екран (4:3)</PresentationFormat>
  <Paragraphs>128</Paragraphs>
  <Slides>21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9" baseType="lpstr">
      <vt:lpstr>Arial Unicode MS</vt:lpstr>
      <vt:lpstr>Arial</vt:lpstr>
      <vt:lpstr>Arial Black</vt:lpstr>
      <vt:lpstr>Calibri</vt:lpstr>
      <vt:lpstr>Corbel</vt:lpstr>
      <vt:lpstr>Monotype Corsiva</vt:lpstr>
      <vt:lpstr>Times New Roman</vt:lpstr>
      <vt:lpstr>База</vt:lpstr>
      <vt:lpstr>    Мики и Мини Маус  </vt:lpstr>
      <vt:lpstr>Нашият стремеж е децата да се чувстват  спокойни и обичани докато порастват и израстват в нашата детска градина.  Те активно участват в различни развлекателни, образователни и спортни дейности, които допринасят за тяхното цялостно възпитание, познания и социално развитие.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Дневен режим</vt:lpstr>
      <vt:lpstr>ПРАВИЛА НА ГРУПАТА</vt:lpstr>
      <vt:lpstr>Използваме книжките по програмна система „Чуден свят”  на издателство Просвета.</vt:lpstr>
      <vt:lpstr>                         МИНИПРОЕКТ    ВРЕМЕТРАЕНЕ:   една учебна година – от октомври 2023 г. до май 2024 г.   ГРУПА:  „ Мики и Мини Маус”   ПЕДАГОЗИ:   И. Томова , Л. Мечтанова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БЛАГОДАРИМ ВИ!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Приложения на консултирането в системата на образованието.</dc:title>
  <dc:creator>Windows User</dc:creator>
  <cp:lastModifiedBy>User</cp:lastModifiedBy>
  <cp:revision>108</cp:revision>
  <dcterms:created xsi:type="dcterms:W3CDTF">2018-12-08T12:54:47Z</dcterms:created>
  <dcterms:modified xsi:type="dcterms:W3CDTF">2024-01-01T20:18:53Z</dcterms:modified>
</cp:coreProperties>
</file>